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374" r:id="rId2"/>
    <p:sldId id="377" r:id="rId3"/>
    <p:sldId id="375" r:id="rId4"/>
    <p:sldId id="376" r:id="rId5"/>
    <p:sldId id="378" r:id="rId6"/>
    <p:sldId id="352" r:id="rId7"/>
    <p:sldId id="359" r:id="rId8"/>
    <p:sldId id="379" r:id="rId9"/>
    <p:sldId id="366" r:id="rId10"/>
    <p:sldId id="367" r:id="rId11"/>
    <p:sldId id="380" r:id="rId12"/>
    <p:sldId id="369" r:id="rId13"/>
    <p:sldId id="381" r:id="rId14"/>
    <p:sldId id="354" r:id="rId15"/>
    <p:sldId id="355" r:id="rId16"/>
    <p:sldId id="356" r:id="rId17"/>
    <p:sldId id="357" r:id="rId18"/>
    <p:sldId id="371" r:id="rId19"/>
    <p:sldId id="370" r:id="rId20"/>
    <p:sldId id="385" r:id="rId21"/>
    <p:sldId id="372" r:id="rId22"/>
    <p:sldId id="382" r:id="rId23"/>
    <p:sldId id="383" r:id="rId24"/>
    <p:sldId id="384" r:id="rId25"/>
    <p:sldId id="38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B6C8"/>
    <a:srgbClr val="CD9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C27206-4346-3A3D-9107-F9E89ECC171C}" v="763" dt="2024-01-30T04:07:54.378"/>
    <p1510:client id="{12F3E031-AE74-4CD8-8517-000BE02BA8E6}" v="5" dt="2024-01-30T03:54:43.4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48"/>
    <p:restoredTop sz="96327"/>
  </p:normalViewPr>
  <p:slideViewPr>
    <p:cSldViewPr snapToGrid="0">
      <p:cViewPr varScale="1">
        <p:scale>
          <a:sx n="103" d="100"/>
          <a:sy n="103" d="100"/>
        </p:scale>
        <p:origin x="1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AAC053-2B7B-EB46-8806-5FB9B970AF34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FAD0C2-C254-6340-AE95-5F3F67128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454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9D6EC-71A7-93A6-EBFE-629299DFA1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09804"/>
            <a:ext cx="9144000" cy="147879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DC1633-AF6F-3502-85A1-E7BB94A708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66478"/>
            <a:ext cx="9144000" cy="66582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E1BE6-2AB6-FB2B-9913-998DFF15D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5469-0524-8F4F-9E12-76BE9BAEC418}" type="datetime1">
              <a:rPr lang="en-CA" smtClean="0"/>
              <a:t>2024-12-15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9A1E6-52BD-8933-6C13-B232659BE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060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9F07F-75F3-65EE-202D-44A2C9202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9021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968AC-2047-1C9A-6F0C-A2FB163D7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0629"/>
            <a:ext cx="10515600" cy="49163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724F4-E49C-FBF4-F77B-65D28C6EB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2024-12-15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DFCEC-FC6A-1247-31D6-9756B15CF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756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C1038-A7AC-0FD1-A0B4-CC0A750B17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18075"/>
            <a:ext cx="5181600" cy="49588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94DAF3-52B2-14D5-73BD-76EF3E8523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18075"/>
            <a:ext cx="5181600" cy="495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122E9A-1509-2B17-8B07-2AB617926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1FFEF-BC07-6945-8DF9-83389C94DF56}" type="datetime1">
              <a:rPr lang="en-CA" smtClean="0"/>
              <a:t>2024-12-15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F0C4A2-1436-3FA6-A80A-3B196EF86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781557D-31D8-7504-F9E6-89FF176BA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9021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6993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6DB85-3109-D20D-B726-7CD35142F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05375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047E9F-7F6E-CB88-A309-9348ABC7CD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21763"/>
            <a:ext cx="5157787" cy="406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D4D8F0-E4E6-9A37-967F-3A1E300F8E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17536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E38E09-86E0-9F8C-F1CF-50CBC6E18A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21763"/>
            <a:ext cx="5183188" cy="406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C3F933-C143-FE57-4DA1-91A01ED6B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5D33B-FEF6-E34F-9240-CA7C515C6240}" type="datetime1">
              <a:rPr lang="en-CA" smtClean="0"/>
              <a:t>2024-12-15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21D5BA-27EE-967F-DD04-6A63ECB47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13F627A-A02C-AF1F-F166-F53663B6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9021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4967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8D8C26-893B-BFA9-5143-56BB44C1D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61D02-7E11-1544-897F-A30819BC8F60}" type="datetime1">
              <a:rPr lang="en-CA" smtClean="0"/>
              <a:t>2024-12-15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BFF82A-D5FD-2F01-8AE7-340AD93F7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760D92-8162-97D7-DFDC-98F6D400D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9021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8013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F8B479-7018-6B39-BA47-55C998C65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961B8-A498-DA41-8388-3640B039A975}" type="datetime1">
              <a:rPr lang="en-CA" smtClean="0"/>
              <a:t>2024-12-15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CD0ACD-EBA4-FD35-F200-D39152C12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33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B5C615-D3D7-CA3A-7493-50D0F7F79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24BBA1-81D6-454B-4E5D-A15F189CA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00D77-9017-FCD1-D559-BD3BD41418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6C317-5B29-6F48-A50A-672AEB20555B}" type="datetime1">
              <a:rPr lang="en-CA" smtClean="0"/>
              <a:t>2024-12-15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D82B9-01F9-5ECA-13DB-4E12081E45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F24A5E-B0D2-394D-9970-9AE06BCB5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641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BD77E-CB98-8254-4220-694397C125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48049" y="1839725"/>
            <a:ext cx="12888097" cy="2187145"/>
          </a:xfrm>
        </p:spPr>
        <p:txBody>
          <a:bodyPr>
            <a:no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Graphik Meetup"/>
              </a:rPr>
              <a:t>LLM: Few-Shot</a:t>
            </a:r>
            <a:br>
              <a:rPr lang="en-US" altLang="zh-CN" b="1" i="0" dirty="0">
                <a:solidFill>
                  <a:srgbClr val="000000"/>
                </a:solidFill>
                <a:effectLst/>
                <a:latin typeface="Graphik Meetup"/>
              </a:rPr>
            </a:br>
            <a:r>
              <a:rPr lang="en-US" b="1" i="0" dirty="0">
                <a:solidFill>
                  <a:srgbClr val="000000"/>
                </a:solidFill>
                <a:effectLst/>
                <a:latin typeface="Graphik Meetup"/>
              </a:rPr>
              <a:t>Fine-Tuning V.S. 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Graphik Meetup"/>
              </a:rPr>
              <a:t>In Context Learning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9F953C-AA8B-D198-6B3A-C8CE9637C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145272"/>
            <a:ext cx="9144000" cy="665826"/>
          </a:xfrm>
        </p:spPr>
        <p:txBody>
          <a:bodyPr>
            <a:noAutofit/>
          </a:bodyPr>
          <a:lstStyle/>
          <a:p>
            <a:r>
              <a:rPr lang="en-US" dirty="0"/>
              <a:t>Houston Machine Learning Meetup</a:t>
            </a:r>
          </a:p>
          <a:p>
            <a:r>
              <a:rPr lang="en-US" dirty="0"/>
              <a:t>12/13/2024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61333-E51A-7B06-313E-E8B116930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5469-0524-8F4F-9E12-76BE9BAEC418}" type="datetime1">
              <a:rPr lang="en-CA" smtClean="0"/>
              <a:t>2024-12-15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5C6DE-A2F9-BCEB-CD5D-3886221E1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6AA63F-7E1E-C2A6-4CBB-DDD8D1DB81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b="52574"/>
          <a:stretch/>
        </p:blipFill>
        <p:spPr>
          <a:xfrm>
            <a:off x="778050" y="24714"/>
            <a:ext cx="10575750" cy="190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3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5E478-C6C9-5DA9-47F1-85CB8A878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5BFB7-4ED0-63F7-B00D-5D7035948E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51F351B-3C41-6C46-A5F1-3CA0D762442A}" type="datetime1">
              <a:rPr lang="en-CA" smtClean="0"/>
              <a:pPr>
                <a:spcAft>
                  <a:spcPts val="600"/>
                </a:spcAft>
              </a:pPr>
              <a:t>2024-12-15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1C5C2-7F7F-AD09-FE5E-6428D4BFC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F24A5E-B0D2-394D-9970-9AE06BCB59C1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E0CA9D-95D6-3C45-5154-4DA3E288C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902162"/>
          </a:xfrm>
        </p:spPr>
        <p:txBody>
          <a:bodyPr anchor="ctr">
            <a:noAutofit/>
          </a:bodyPr>
          <a:lstStyle/>
          <a:p>
            <a:r>
              <a:rPr lang="en-US" dirty="0"/>
              <a:t>Model loss: Unlikelihood loss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5F9632-D1AB-C43E-E70A-2238D45168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159"/>
          <a:stretch/>
        </p:blipFill>
        <p:spPr>
          <a:xfrm>
            <a:off x="1941444" y="1549401"/>
            <a:ext cx="7772400" cy="4735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2082CA-2BD5-D4B9-4770-999B3F766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595" y="3044173"/>
            <a:ext cx="7772400" cy="13066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F36C4B-381E-0AAA-3E9D-C49992548B48}"/>
              </a:ext>
            </a:extLst>
          </p:cNvPr>
          <p:cNvSpPr txBox="1"/>
          <p:nvPr/>
        </p:nvSpPr>
        <p:spPr>
          <a:xfrm>
            <a:off x="1669595" y="4793222"/>
            <a:ext cx="99502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We discourage the model from predicting tokens from incorrect target sequences, where ^y (n) = (ˆy1(n), ^y2(n), . . . , </a:t>
            </a:r>
            <a:r>
              <a:rPr lang="en-US" sz="2400" dirty="0" err="1"/>
              <a:t>yˆT</a:t>
            </a:r>
            <a:r>
              <a:rPr lang="en-US" sz="2400" dirty="0"/>
              <a:t>(n) ) is the n-</a:t>
            </a:r>
            <a:r>
              <a:rPr lang="en-US" sz="2400" dirty="0" err="1"/>
              <a:t>th</a:t>
            </a:r>
            <a:r>
              <a:rPr lang="en-US" sz="2400" dirty="0"/>
              <a:t> of N incorrect target sequences. </a:t>
            </a:r>
          </a:p>
        </p:txBody>
      </p:sp>
    </p:spTree>
    <p:extLst>
      <p:ext uri="{BB962C8B-B14F-4D97-AF65-F5344CB8AC3E}">
        <p14:creationId xmlns:p14="http://schemas.microsoft.com/office/powerpoint/2010/main" val="142300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86338-30FA-0FBD-09E0-B8350CBB9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ACF38-C9A2-617D-DF85-15275E27B2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51F351B-3C41-6C46-A5F1-3CA0D762442A}" type="datetime1">
              <a:rPr lang="en-CA" smtClean="0"/>
              <a:pPr>
                <a:spcAft>
                  <a:spcPts val="600"/>
                </a:spcAft>
              </a:pPr>
              <a:t>2024-12-15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C05DDD-0C9F-2B8F-8F19-156CCA90A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F24A5E-B0D2-394D-9970-9AE06BCB59C1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038AD8-18F1-6D55-DF8B-B6FC3ACB9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902162"/>
          </a:xfrm>
        </p:spPr>
        <p:txBody>
          <a:bodyPr anchor="ctr">
            <a:noAutofit/>
          </a:bodyPr>
          <a:lstStyle/>
          <a:p>
            <a:r>
              <a:rPr lang="en-US" dirty="0"/>
              <a:t>Model loss: Length Normalization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0D18A7-F6F7-0BB9-7538-BE993F344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369" y="2020466"/>
            <a:ext cx="5497348" cy="5554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14C481-EA9C-E928-C536-35ED93F63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411" y="3732043"/>
            <a:ext cx="7772400" cy="1087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E30A3D-0F3B-95E3-C5B8-CB9074415B56}"/>
              </a:ext>
            </a:extLst>
          </p:cNvPr>
          <p:cNvSpPr txBox="1"/>
          <p:nvPr/>
        </p:nvSpPr>
        <p:spPr>
          <a:xfrm>
            <a:off x="1744877" y="5218388"/>
            <a:ext cx="88448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we maximize the length-normalized log probability of the correct answer choice</a:t>
            </a:r>
          </a:p>
        </p:txBody>
      </p:sp>
    </p:spTree>
    <p:extLst>
      <p:ext uri="{BB962C8B-B14F-4D97-AF65-F5344CB8AC3E}">
        <p14:creationId xmlns:p14="http://schemas.microsoft.com/office/powerpoint/2010/main" val="1728422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1C44D8B-9ECE-963F-8E15-BEC53CD3BBF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17027" y="2624666"/>
            <a:ext cx="10171603" cy="219680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606B6-D3BA-C53D-CEE9-5247D0A38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1FFEF-BC07-6945-8DF9-83389C94DF56}" type="datetime1">
              <a:rPr lang="en-CA" smtClean="0"/>
              <a:t>2024-12-15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F7260-3676-60C8-392F-42420BA7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12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2306CF0-65AD-7E84-2478-57D3F5A17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PEFT: </a:t>
            </a:r>
            <a:r>
              <a:rPr lang="en-US" dirty="0" err="1"/>
              <a:t>Recaling</a:t>
            </a:r>
            <a:r>
              <a:rPr lang="en-US" dirty="0"/>
              <a:t> vectors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31DD7B-664F-F40C-1249-1F9C19100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027" y="5316281"/>
            <a:ext cx="4114800" cy="2726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BF24A0-1D68-32D5-BDE4-5A5B2D233AAE}"/>
              </a:ext>
            </a:extLst>
          </p:cNvPr>
          <p:cNvSpPr txBox="1"/>
          <p:nvPr/>
        </p:nvSpPr>
        <p:spPr>
          <a:xfrm>
            <a:off x="838200" y="1317616"/>
            <a:ext cx="10515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found it was sufficient to introduce </a:t>
            </a:r>
            <a:r>
              <a:rPr lang="en-US" b="1" dirty="0"/>
              <a:t>rescaling vectors on the keys and values </a:t>
            </a:r>
            <a:r>
              <a:rPr lang="en-US" dirty="0"/>
              <a:t>in </a:t>
            </a:r>
            <a:r>
              <a:rPr lang="en-US" b="1" dirty="0"/>
              <a:t>self-attention and encoder-decoder attention</a:t>
            </a:r>
            <a:r>
              <a:rPr lang="en-US" dirty="0"/>
              <a:t> mechanisms and on the </a:t>
            </a:r>
            <a:r>
              <a:rPr lang="en-US" b="1" dirty="0"/>
              <a:t>intermediate activation of the position-wise feed-forward </a:t>
            </a:r>
            <a:r>
              <a:rPr lang="en-US" dirty="0"/>
              <a:t>networks.</a:t>
            </a:r>
          </a:p>
        </p:txBody>
      </p:sp>
    </p:spTree>
    <p:extLst>
      <p:ext uri="{BB962C8B-B14F-4D97-AF65-F5344CB8AC3E}">
        <p14:creationId xmlns:p14="http://schemas.microsoft.com/office/powerpoint/2010/main" val="2899438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CD803D-2C31-7DC1-38A1-E7420DC5E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18075"/>
            <a:ext cx="10515600" cy="52523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We compare with 9 strong PEFT methods: </a:t>
            </a:r>
          </a:p>
          <a:p>
            <a:r>
              <a:rPr lang="en-US" b="1" dirty="0" err="1"/>
              <a:t>BitFit</a:t>
            </a:r>
            <a:r>
              <a:rPr lang="en-US" dirty="0"/>
              <a:t>: updates only the bias parameters</a:t>
            </a:r>
          </a:p>
          <a:p>
            <a:r>
              <a:rPr lang="en-US" b="1" dirty="0"/>
              <a:t>Adapters</a:t>
            </a:r>
            <a:r>
              <a:rPr lang="en-US" dirty="0"/>
              <a:t>: introduce task-specific layers after the self-attention and position-wise feed-forward network</a:t>
            </a:r>
          </a:p>
          <a:p>
            <a:r>
              <a:rPr lang="en-US" b="1" dirty="0"/>
              <a:t>Compacter and Compacter++</a:t>
            </a:r>
            <a:r>
              <a:rPr lang="en-US" dirty="0"/>
              <a:t>: improve upon adapters by using low-rank matrices and hypercomplex multiplication</a:t>
            </a:r>
          </a:p>
          <a:p>
            <a:r>
              <a:rPr lang="en-US" b="1" dirty="0"/>
              <a:t>Prompt tuning</a:t>
            </a:r>
            <a:r>
              <a:rPr lang="en-US" dirty="0"/>
              <a:t>: learns task-specific prompt embeddings that are concatenated to the model’s input</a:t>
            </a:r>
          </a:p>
          <a:p>
            <a:r>
              <a:rPr lang="en-US" b="1" dirty="0"/>
              <a:t>FISH Mask</a:t>
            </a:r>
            <a:r>
              <a:rPr lang="en-US" dirty="0"/>
              <a:t>: chooses a subset of parameters to update based on their approximate Fisher information</a:t>
            </a:r>
          </a:p>
          <a:p>
            <a:r>
              <a:rPr lang="en-US" b="1" dirty="0"/>
              <a:t>Intrinsic SAID (Structure-aware intrinsic dimension)</a:t>
            </a:r>
            <a:r>
              <a:rPr lang="en-US" dirty="0"/>
              <a:t>: performs optimization in a low-dimensional subspace</a:t>
            </a:r>
          </a:p>
          <a:p>
            <a:r>
              <a:rPr lang="en-US" b="1" dirty="0"/>
              <a:t>Prefix-tuning</a:t>
            </a:r>
            <a:r>
              <a:rPr lang="en-US" dirty="0"/>
              <a:t>: learns task-specific vectors that are concatenated to the model’s activations</a:t>
            </a:r>
          </a:p>
          <a:p>
            <a:r>
              <a:rPr lang="en-US" b="1" dirty="0"/>
              <a:t>LoRA</a:t>
            </a:r>
            <a:r>
              <a:rPr lang="en-US" dirty="0"/>
              <a:t>: assigns low-rank updates to parameter matrices. </a:t>
            </a:r>
          </a:p>
          <a:p>
            <a:pPr marL="0" indent="0">
              <a:buNone/>
            </a:pPr>
            <a:r>
              <a:rPr lang="en-US" dirty="0"/>
              <a:t>Additionally, we include the baselines of </a:t>
            </a:r>
            <a:r>
              <a:rPr lang="en-US" b="1" dirty="0"/>
              <a:t>full-model fine-tuning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8440D9-2573-7745-B3A7-F03202982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1FFEF-BC07-6945-8DF9-83389C94DF56}" type="datetime1">
              <a:rPr lang="en-CA" smtClean="0"/>
              <a:t>2024-12-15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E8C6B0-BBF5-F035-9BD3-74748C786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13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8945CE5-88B1-C3E6-916B-FEEA46320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Comparisons with other PEFT methods</a:t>
            </a:r>
          </a:p>
        </p:txBody>
      </p:sp>
    </p:spTree>
    <p:extLst>
      <p:ext uri="{BB962C8B-B14F-4D97-AF65-F5344CB8AC3E}">
        <p14:creationId xmlns:p14="http://schemas.microsoft.com/office/powerpoint/2010/main" val="713615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270ED-940F-0216-ECDE-7EE1A4475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45582-843C-8396-8F50-1B9D257940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88553"/>
            <a:ext cx="9814560" cy="4958888"/>
          </a:xfrm>
        </p:spPr>
        <p:txBody>
          <a:bodyPr>
            <a:normAutofit/>
          </a:bodyPr>
          <a:lstStyle/>
          <a:p>
            <a:r>
              <a:rPr lang="en-US" dirty="0"/>
              <a:t>Evaluation is done using the T0 Model</a:t>
            </a:r>
          </a:p>
          <a:p>
            <a:r>
              <a:rPr lang="en-US" dirty="0"/>
              <a:t>For each dataset tested, the number of few-shot examples used varies from 20 to 70, matching the same numbers as the evaluation from the paper: “</a:t>
            </a:r>
            <a:r>
              <a:rPr lang="en-CA" dirty="0"/>
              <a:t>Language models are few-shot learners” focusing on few-shot in context learning.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AA952-9034-8548-05F9-6EDAE6F642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51F351B-3C41-6C46-A5F1-3CA0D762442A}" type="datetime1">
              <a:rPr lang="en-CA" smtClean="0"/>
              <a:pPr>
                <a:spcAft>
                  <a:spcPts val="600"/>
                </a:spcAft>
              </a:pPr>
              <a:t>2024-12-15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118F5-8389-4653-9A0F-15F1B4DBF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F24A5E-B0D2-394D-9970-9AE06BCB59C1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7F518-5958-6673-75AD-A4513017A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902162"/>
          </a:xfrm>
        </p:spPr>
        <p:txBody>
          <a:bodyPr anchor="ctr">
            <a:noAutofit/>
          </a:bodyPr>
          <a:lstStyle/>
          <a:p>
            <a:r>
              <a:rPr lang="en-US" sz="4000" dirty="0"/>
              <a:t>Evaluation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70403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7FDCB-49D4-6EA6-06B3-7F173CADD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BF0F7-70FF-0B1C-83AD-33DAE28135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18075"/>
            <a:ext cx="9814560" cy="4958888"/>
          </a:xfrm>
        </p:spPr>
        <p:txBody>
          <a:bodyPr>
            <a:normAutofit/>
          </a:bodyPr>
          <a:lstStyle/>
          <a:p>
            <a:r>
              <a:rPr lang="en-CA" dirty="0"/>
              <a:t>Datasets used for testing are sentence completion (COPA, H-SWAG, and Story Cloze), natural language inference (ANLI, CB, and RTE), coreference resolution (WSC and </a:t>
            </a:r>
            <a:r>
              <a:rPr lang="en-CA" dirty="0" err="1"/>
              <a:t>Winogrande</a:t>
            </a:r>
            <a:r>
              <a:rPr lang="en-CA" dirty="0"/>
              <a:t>), and word sense disambiguation (WiC).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7D77E-10C6-1370-FEDD-3D60F278AB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51F351B-3C41-6C46-A5F1-3CA0D762442A}" type="datetime1">
              <a:rPr lang="en-CA" smtClean="0"/>
              <a:pPr>
                <a:spcAft>
                  <a:spcPts val="600"/>
                </a:spcAft>
              </a:pPr>
              <a:t>2024-12-15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29F40-451B-5E37-D182-8B3BED46A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F24A5E-B0D2-394D-9970-9AE06BCB59C1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517C7-8A49-25EB-187E-8E59119E1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902162"/>
          </a:xfrm>
        </p:spPr>
        <p:txBody>
          <a:bodyPr anchor="ctr">
            <a:noAutofit/>
          </a:bodyPr>
          <a:lstStyle/>
          <a:p>
            <a:r>
              <a:rPr lang="en-US" sz="3600" dirty="0"/>
              <a:t>Evaluation Datasets</a:t>
            </a:r>
            <a:endParaRPr lang="en-US" sz="3600" b="1" dirty="0"/>
          </a:p>
        </p:txBody>
      </p:sp>
      <p:pic>
        <p:nvPicPr>
          <p:cNvPr id="2050" name="Picture 2" descr="The Stanford Natural Language Processing Group">
            <a:extLst>
              <a:ext uri="{FF2B5EF4-FFF2-40B4-BE49-F238E27FC236}">
                <a16:creationId xmlns:a16="http://schemas.microsoft.com/office/drawing/2014/main" id="{E024525D-2FAC-DAA3-89ED-8DF08F332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643" y="5018390"/>
            <a:ext cx="4008019" cy="98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69BF0A-EB8E-A6FD-D0B8-734A891394F7}"/>
              </a:ext>
            </a:extLst>
          </p:cNvPr>
          <p:cNvSpPr txBox="1"/>
          <p:nvPr/>
        </p:nvSpPr>
        <p:spPr>
          <a:xfrm>
            <a:off x="494387" y="5203704"/>
            <a:ext cx="1932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Coreference Resolution</a:t>
            </a:r>
          </a:p>
        </p:txBody>
      </p:sp>
      <p:pic>
        <p:nvPicPr>
          <p:cNvPr id="2056" name="Picture 8" descr="glossary-banner">
            <a:extLst>
              <a:ext uri="{FF2B5EF4-FFF2-40B4-BE49-F238E27FC236}">
                <a16:creationId xmlns:a16="http://schemas.microsoft.com/office/drawing/2014/main" id="{B48F1A8C-AAB0-8486-BBD0-B057B230A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882" y="4576866"/>
            <a:ext cx="2103160" cy="210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1070E3-400A-D858-3E7B-905886BC51E1}"/>
              </a:ext>
            </a:extLst>
          </p:cNvPr>
          <p:cNvSpPr txBox="1"/>
          <p:nvPr/>
        </p:nvSpPr>
        <p:spPr>
          <a:xfrm>
            <a:off x="6755602" y="5311195"/>
            <a:ext cx="2283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0" dirty="0">
                <a:effectLst/>
                <a:latin typeface="Matter-Bold"/>
              </a:rPr>
              <a:t>Word Sense Disambiguation</a:t>
            </a:r>
            <a:br>
              <a:rPr lang="en-CA" dirty="0">
                <a:effectLst/>
              </a:rPr>
            </a:br>
            <a:endParaRPr lang="en-CA" dirty="0">
              <a:effectLst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2BF4AA-E229-0F6D-6695-32DDEB125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553" y="3584244"/>
            <a:ext cx="3886197" cy="7177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697944-0F80-326C-7A53-E2D64A89239F}"/>
              </a:ext>
            </a:extLst>
          </p:cNvPr>
          <p:cNvSpPr txBox="1"/>
          <p:nvPr/>
        </p:nvSpPr>
        <p:spPr>
          <a:xfrm>
            <a:off x="553737" y="3571835"/>
            <a:ext cx="1387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Sentence Completion</a:t>
            </a:r>
          </a:p>
        </p:txBody>
      </p:sp>
      <p:pic>
        <p:nvPicPr>
          <p:cNvPr id="2062" name="Picture 14" descr="1809.02922] Transforming Question Answering Datasets Into Natural Language  Inference Datasets">
            <a:extLst>
              <a:ext uri="{FF2B5EF4-FFF2-40B4-BE49-F238E27FC236}">
                <a16:creationId xmlns:a16="http://schemas.microsoft.com/office/drawing/2014/main" id="{CC897508-13E8-300C-DF7E-14D6F6667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882" y="2464231"/>
            <a:ext cx="2639815" cy="21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424753-088E-34F4-C7C6-2DC1D4E8EA18}"/>
              </a:ext>
            </a:extLst>
          </p:cNvPr>
          <p:cNvSpPr txBox="1"/>
          <p:nvPr/>
        </p:nvSpPr>
        <p:spPr>
          <a:xfrm>
            <a:off x="6793356" y="3407082"/>
            <a:ext cx="2207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Natural Language Inference</a:t>
            </a:r>
          </a:p>
        </p:txBody>
      </p:sp>
    </p:spTree>
    <p:extLst>
      <p:ext uri="{BB962C8B-B14F-4D97-AF65-F5344CB8AC3E}">
        <p14:creationId xmlns:p14="http://schemas.microsoft.com/office/powerpoint/2010/main" val="812891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B3987-99E9-5D9C-92A7-A7031E1F7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F16B4-0259-1F0B-5494-6F8072D77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9375183" cy="902162"/>
          </a:xfrm>
        </p:spPr>
        <p:txBody>
          <a:bodyPr anchor="ctr">
            <a:noAutofit/>
          </a:bodyPr>
          <a:lstStyle/>
          <a:p>
            <a:r>
              <a:rPr lang="en-US" sz="3600" dirty="0"/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E94E87-0415-DD0F-D58B-FA045BBCE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523" y="1217082"/>
            <a:ext cx="9189805" cy="51311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BE2AD0-43D1-EB5C-A07E-688BA4440BB0}"/>
              </a:ext>
            </a:extLst>
          </p:cNvPr>
          <p:cNvSpPr/>
          <p:nvPr/>
        </p:nvSpPr>
        <p:spPr>
          <a:xfrm>
            <a:off x="3719384" y="1804086"/>
            <a:ext cx="741405" cy="30891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D8D90D-4B04-76F0-A043-58A37532AACD}"/>
              </a:ext>
            </a:extLst>
          </p:cNvPr>
          <p:cNvSpPr/>
          <p:nvPr/>
        </p:nvSpPr>
        <p:spPr>
          <a:xfrm>
            <a:off x="4674973" y="2586681"/>
            <a:ext cx="741405" cy="30891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1C188F-49F0-22C4-4A07-880FF5ECAEC5}"/>
              </a:ext>
            </a:extLst>
          </p:cNvPr>
          <p:cNvSpPr/>
          <p:nvPr/>
        </p:nvSpPr>
        <p:spPr>
          <a:xfrm>
            <a:off x="5787082" y="1804086"/>
            <a:ext cx="741405" cy="30891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FFF24B-B93F-BBAC-D3C8-FF726F146814}"/>
              </a:ext>
            </a:extLst>
          </p:cNvPr>
          <p:cNvSpPr/>
          <p:nvPr/>
        </p:nvSpPr>
        <p:spPr>
          <a:xfrm>
            <a:off x="7113374" y="2586681"/>
            <a:ext cx="741405" cy="30891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CC0567-A460-E22B-0F53-B15085B08EBB}"/>
              </a:ext>
            </a:extLst>
          </p:cNvPr>
          <p:cNvSpPr/>
          <p:nvPr/>
        </p:nvSpPr>
        <p:spPr>
          <a:xfrm>
            <a:off x="8199205" y="1804085"/>
            <a:ext cx="741405" cy="30891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7FE1D4-D87C-6DF9-F4CD-8ED2123A7308}"/>
              </a:ext>
            </a:extLst>
          </p:cNvPr>
          <p:cNvSpPr/>
          <p:nvPr/>
        </p:nvSpPr>
        <p:spPr>
          <a:xfrm>
            <a:off x="8199205" y="2586680"/>
            <a:ext cx="741405" cy="30891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2D0677-8755-03B2-F804-80ECC8C9F5E4}"/>
              </a:ext>
            </a:extLst>
          </p:cNvPr>
          <p:cNvSpPr/>
          <p:nvPr/>
        </p:nvSpPr>
        <p:spPr>
          <a:xfrm>
            <a:off x="9130081" y="1804084"/>
            <a:ext cx="741405" cy="30891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713E0F-E449-460A-6EEB-FA2964D16E6C}"/>
              </a:ext>
            </a:extLst>
          </p:cNvPr>
          <p:cNvSpPr/>
          <p:nvPr/>
        </p:nvSpPr>
        <p:spPr>
          <a:xfrm>
            <a:off x="4179140" y="3921708"/>
            <a:ext cx="741405" cy="2178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E95F76-13EC-3951-AA88-CADE02663098}"/>
              </a:ext>
            </a:extLst>
          </p:cNvPr>
          <p:cNvSpPr/>
          <p:nvPr/>
        </p:nvSpPr>
        <p:spPr>
          <a:xfrm>
            <a:off x="5060590" y="3921707"/>
            <a:ext cx="741405" cy="2178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A235AA-D7DE-8BC8-58AD-4ABA025839ED}"/>
              </a:ext>
            </a:extLst>
          </p:cNvPr>
          <p:cNvSpPr/>
          <p:nvPr/>
        </p:nvSpPr>
        <p:spPr>
          <a:xfrm>
            <a:off x="6090320" y="3921707"/>
            <a:ext cx="741405" cy="2178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D02783-D107-76C5-E062-DCC06D87D4C9}"/>
              </a:ext>
            </a:extLst>
          </p:cNvPr>
          <p:cNvSpPr/>
          <p:nvPr/>
        </p:nvSpPr>
        <p:spPr>
          <a:xfrm>
            <a:off x="7271457" y="3927108"/>
            <a:ext cx="741405" cy="2178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3FAA0D-7707-391B-598B-2B4CA5EA6F1B}"/>
              </a:ext>
            </a:extLst>
          </p:cNvPr>
          <p:cNvSpPr/>
          <p:nvPr/>
        </p:nvSpPr>
        <p:spPr>
          <a:xfrm>
            <a:off x="8350824" y="3932509"/>
            <a:ext cx="741405" cy="2178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7A8696-8C8C-1136-9852-8DC01349CAED}"/>
              </a:ext>
            </a:extLst>
          </p:cNvPr>
          <p:cNvSpPr txBox="1"/>
          <p:nvPr/>
        </p:nvSpPr>
        <p:spPr>
          <a:xfrm>
            <a:off x="4313503" y="405078"/>
            <a:ext cx="24384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750"/>
              </a:spcBef>
            </a:pPr>
            <a:r>
              <a:rPr lang="en-US" b="0" i="0" dirty="0">
                <a:solidFill>
                  <a:srgbClr val="000000"/>
                </a:solidFill>
                <a:effectLst/>
                <a:latin typeface="Lato" panose="020F0502020204030204" pitchFamily="34" charset="0"/>
              </a:rPr>
              <a:t>Situations With Adversarial Generations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518E283-C131-0FD5-A68E-60932F5FF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055" y="427887"/>
            <a:ext cx="5882779" cy="493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56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AC0A3-40DE-D04A-9577-C5026ADCF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AA984-5E00-3A29-F4CD-63AAE728B4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51F351B-3C41-6C46-A5F1-3CA0D762442A}" type="datetime1">
              <a:rPr lang="en-CA" smtClean="0"/>
              <a:pPr>
                <a:spcAft>
                  <a:spcPts val="600"/>
                </a:spcAft>
              </a:pPr>
              <a:t>2024-12-15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64D63-A42D-DD0E-C58A-BE77F713E23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>
            <a:normAutofit fontScale="77500" lnSpcReduction="20000"/>
          </a:bodyPr>
          <a:lstStyle/>
          <a:p>
            <a:r>
              <a:rPr lang="en-US" err="1">
                <a:ea typeface="+mn-lt"/>
                <a:cs typeface="+mn-lt"/>
              </a:rPr>
              <a:t>UWaterloo</a:t>
            </a:r>
            <a:r>
              <a:rPr lang="en-US">
                <a:ea typeface="+mn-lt"/>
                <a:cs typeface="+mn-lt"/>
              </a:rPr>
              <a:t> CS886 L7: Parameter-efficient Transformer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ADF12-20FC-BC53-3CD4-2A972A2F6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F24A5E-B0D2-394D-9970-9AE06BCB59C1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B88C25-A971-5796-A5AB-DF4FD7F56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902162"/>
          </a:xfrm>
        </p:spPr>
        <p:txBody>
          <a:bodyPr anchor="ctr">
            <a:noAutofit/>
          </a:bodyPr>
          <a:lstStyle/>
          <a:p>
            <a:r>
              <a:rPr lang="en-US" sz="3600" dirty="0"/>
              <a:t>T-Few shine in Inference Cost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232193-BFE5-2DF4-DC79-0565B4079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488" y="1702178"/>
            <a:ext cx="7772400" cy="32492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9727B3-B57B-CE6E-39CD-7BAFC7D6E41A}"/>
              </a:ext>
            </a:extLst>
          </p:cNvPr>
          <p:cNvSpPr txBox="1"/>
          <p:nvPr/>
        </p:nvSpPr>
        <p:spPr>
          <a:xfrm>
            <a:off x="551688" y="2090172"/>
            <a:ext cx="33162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T-Few method shines in terms of Inference FLOPS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Inference FLOPs listed are FLOPS to make a prediction for a single example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7F0D2F-3D78-70C3-B63F-D19D19899D92}"/>
              </a:ext>
            </a:extLst>
          </p:cNvPr>
          <p:cNvSpPr txBox="1"/>
          <p:nvPr/>
        </p:nvSpPr>
        <p:spPr>
          <a:xfrm>
            <a:off x="4902297" y="5007539"/>
            <a:ext cx="6098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T-Few training costs is as much as using GPT-3 175B to </a:t>
            </a:r>
            <a:r>
              <a:rPr lang="en-US" b="1" dirty="0"/>
              <a:t>process</a:t>
            </a:r>
            <a:r>
              <a:rPr lang="en-US" sz="1800" b="1" dirty="0"/>
              <a:t> 20 inferences with few-shot ICL</a:t>
            </a:r>
            <a:r>
              <a:rPr lang="en-US" sz="18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64208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B76D35-6FF2-FDB6-9844-940193BF5F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218075"/>
            <a:ext cx="10515599" cy="4958888"/>
          </a:xfrm>
        </p:spPr>
        <p:txBody>
          <a:bodyPr>
            <a:normAutofit/>
          </a:bodyPr>
          <a:lstStyle/>
          <a:p>
            <a:r>
              <a:rPr lang="en-US" sz="2400" dirty="0"/>
              <a:t>Training an eleven billion parameter encoder-decoder model for 1,000 steps with a batch size of 8 length-103 sequences requires approximately 3 × 11e9 × 1, 000 × 8 8 × 103 = 2.7e16 FLOPs. </a:t>
            </a:r>
          </a:p>
          <a:p>
            <a:r>
              <a:rPr lang="en-US" sz="2400" dirty="0"/>
              <a:t>While not insignificant, this is only about 20 times larger than the FLOPs required to process a single example with few-shot ICL using GPT-3 175B. </a:t>
            </a:r>
          </a:p>
          <a:p>
            <a:r>
              <a:rPr lang="en-US" sz="2400" b="1" dirty="0"/>
              <a:t>Training T-Few costs as much as using GPT-3 175B to process 20 examples with few-shot ICL</a:t>
            </a:r>
            <a:r>
              <a:rPr lang="en-US" sz="2400" dirty="0"/>
              <a:t>. </a:t>
            </a:r>
          </a:p>
          <a:p>
            <a:r>
              <a:rPr lang="en-US" sz="2400" dirty="0"/>
              <a:t>We also found that fine-tuning T0 with T-Few on a single dataset only takes about half an hour on a single NVIDIA A100 GPU. As of writing, this would cost about $2 USD using Microsoft Azure.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45FEC-C569-D4DA-A8CC-3D647E785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1FFEF-BC07-6945-8DF9-83389C94DF56}" type="datetime1">
              <a:rPr lang="en-CA" smtClean="0"/>
              <a:t>2024-12-15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19755-2BA6-A675-053D-4F0C6C31C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B0FFBB8-D1AC-C304-559B-35E313A0D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Training cost is not as big as you thought</a:t>
            </a:r>
          </a:p>
        </p:txBody>
      </p:sp>
    </p:spTree>
    <p:extLst>
      <p:ext uri="{BB962C8B-B14F-4D97-AF65-F5344CB8AC3E}">
        <p14:creationId xmlns:p14="http://schemas.microsoft.com/office/powerpoint/2010/main" val="2151839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92401FE-0EA4-E75B-CABF-7DDCE5061B7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35105" y="1690283"/>
            <a:ext cx="9577552" cy="422200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CE8D0-FDBB-DDF3-5E05-1281AACA8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1FFEF-BC07-6945-8DF9-83389C94DF56}" type="datetime1">
              <a:rPr lang="en-CA" smtClean="0"/>
              <a:t>2024-12-15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940B1-83B0-04B0-783B-6FDC9E799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A7AE9A4-E122-86A5-88FC-F3748C6CB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0440"/>
            <a:ext cx="10515600" cy="902162"/>
          </a:xfrm>
        </p:spPr>
        <p:txBody>
          <a:bodyPr>
            <a:noAutofit/>
          </a:bodyPr>
          <a:lstStyle/>
          <a:p>
            <a:r>
              <a:rPr lang="en-US" sz="3600" dirty="0"/>
              <a:t>Ablation study on the effects of pre-training (PT) and losses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FDDF23-C253-C188-4A7B-4535620321A9}"/>
              </a:ext>
            </a:extLst>
          </p:cNvPr>
          <p:cNvSpPr txBox="1"/>
          <p:nvPr/>
        </p:nvSpPr>
        <p:spPr>
          <a:xfrm>
            <a:off x="9737639" y="2087139"/>
            <a:ext cx="2589771" cy="1477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PT: simply </a:t>
            </a:r>
            <a:r>
              <a:rPr lang="en-US" b="1" dirty="0"/>
              <a:t>pre-train</a:t>
            </a:r>
            <a:r>
              <a:rPr lang="en-US" dirty="0"/>
              <a:t> the new parameters introduced by (IA)3 on the same multitask mixture used to train T0</a:t>
            </a:r>
          </a:p>
        </p:txBody>
      </p:sp>
    </p:spTree>
    <p:extLst>
      <p:ext uri="{BB962C8B-B14F-4D97-AF65-F5344CB8AC3E}">
        <p14:creationId xmlns:p14="http://schemas.microsoft.com/office/powerpoint/2010/main" val="659589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125E2-57FC-3A77-0BE6-00EE8F4FC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Training Paradigm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A36F4-7117-50C4-42E9-71C70A9E1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2024-12-15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1CC15E-5E46-F54C-5589-27EA5B6C7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63E615-6B2C-7F0F-301D-54167589FD78}"/>
              </a:ext>
            </a:extLst>
          </p:cNvPr>
          <p:cNvSpPr/>
          <p:nvPr/>
        </p:nvSpPr>
        <p:spPr>
          <a:xfrm>
            <a:off x="3396049" y="2754095"/>
            <a:ext cx="2063578" cy="24713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Multi-task Instruction Fine-tuning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A57110-6A9C-8022-E885-E81F701F7D3A}"/>
              </a:ext>
            </a:extLst>
          </p:cNvPr>
          <p:cNvSpPr/>
          <p:nvPr/>
        </p:nvSpPr>
        <p:spPr>
          <a:xfrm>
            <a:off x="5902411" y="2754094"/>
            <a:ext cx="2063578" cy="2471351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Aligning with Human Preference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(RLHF)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CEBDC4-5325-14F0-7944-909C0E6E9618}"/>
              </a:ext>
            </a:extLst>
          </p:cNvPr>
          <p:cNvSpPr/>
          <p:nvPr/>
        </p:nvSpPr>
        <p:spPr>
          <a:xfrm>
            <a:off x="8610600" y="1680519"/>
            <a:ext cx="2386914" cy="18752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In-context Learning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(no weights updates)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760965-100C-4B8D-F41A-5645C570BC1A}"/>
              </a:ext>
            </a:extLst>
          </p:cNvPr>
          <p:cNvSpPr/>
          <p:nvPr/>
        </p:nvSpPr>
        <p:spPr>
          <a:xfrm>
            <a:off x="8610600" y="4197607"/>
            <a:ext cx="2386914" cy="1994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Fine-tuning </a:t>
            </a:r>
            <a:r>
              <a:rPr lang="en-US" sz="2000" dirty="0">
                <a:solidFill>
                  <a:schemeClr val="tx1"/>
                </a:solidFill>
              </a:rPr>
              <a:t>(weights updated with PEFT)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75F191-0A0F-68C8-7BF7-92BED9A06142}"/>
              </a:ext>
            </a:extLst>
          </p:cNvPr>
          <p:cNvSpPr/>
          <p:nvPr/>
        </p:nvSpPr>
        <p:spPr>
          <a:xfrm>
            <a:off x="899984" y="2754095"/>
            <a:ext cx="2063578" cy="24713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Pre-training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84D1D8-46E3-1079-0354-40946FB18D51}"/>
              </a:ext>
            </a:extLst>
          </p:cNvPr>
          <p:cNvCxnSpPr>
            <a:stCxn id="11" idx="3"/>
            <a:endCxn id="6" idx="1"/>
          </p:cNvCxnSpPr>
          <p:nvPr/>
        </p:nvCxnSpPr>
        <p:spPr>
          <a:xfrm>
            <a:off x="2963562" y="3989771"/>
            <a:ext cx="43248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B4EA0B-01A2-9FB5-94C9-18CBAAEE23F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5459627" y="3989770"/>
            <a:ext cx="4427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DA17BB2-DC15-7F1A-4553-5BBEE3FBB31D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7965989" y="2618148"/>
            <a:ext cx="644611" cy="1371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CE09547-9F20-3F62-9BE2-AA0FE204C3EE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7965989" y="3989770"/>
            <a:ext cx="644611" cy="12049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70DF2E2-240E-5AC3-2423-0C8D8CD6F575}"/>
              </a:ext>
            </a:extLst>
          </p:cNvPr>
          <p:cNvSpPr txBox="1"/>
          <p:nvPr/>
        </p:nvSpPr>
        <p:spPr>
          <a:xfrm>
            <a:off x="4185854" y="2166583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Meta-Llama-3-70B-Instruct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21AFA1-DEB7-A65E-3C74-7C3A19F1D460}"/>
              </a:ext>
            </a:extLst>
          </p:cNvPr>
          <p:cNvSpPr txBox="1"/>
          <p:nvPr/>
        </p:nvSpPr>
        <p:spPr>
          <a:xfrm>
            <a:off x="899985" y="2166583"/>
            <a:ext cx="2439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</a:rPr>
              <a:t>Meta-Llama-3-70B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2BE287-7226-C64A-3C0B-6BA5FE0806F8}"/>
              </a:ext>
            </a:extLst>
          </p:cNvPr>
          <p:cNvSpPr txBox="1"/>
          <p:nvPr/>
        </p:nvSpPr>
        <p:spPr>
          <a:xfrm>
            <a:off x="838200" y="5362832"/>
            <a:ext cx="2341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Large unlabeled data</a:t>
            </a:r>
          </a:p>
          <a:p>
            <a:r>
              <a:rPr lang="en-US" dirty="0"/>
              <a:t>(trillions)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EBA676-BBC8-F459-9FB4-847A52909AF5}"/>
              </a:ext>
            </a:extLst>
          </p:cNvPr>
          <p:cNvSpPr txBox="1"/>
          <p:nvPr/>
        </p:nvSpPr>
        <p:spPr>
          <a:xfrm>
            <a:off x="3339414" y="5362832"/>
            <a:ext cx="23416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 labeled data from multiple tasks</a:t>
            </a:r>
          </a:p>
          <a:p>
            <a:r>
              <a:rPr lang="en-US" dirty="0"/>
              <a:t>(millions)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40C65C-B6DC-9CEF-3C18-C92D39444BD7}"/>
              </a:ext>
            </a:extLst>
          </p:cNvPr>
          <p:cNvSpPr txBox="1"/>
          <p:nvPr/>
        </p:nvSpPr>
        <p:spPr>
          <a:xfrm>
            <a:off x="5681019" y="5346356"/>
            <a:ext cx="266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Human preference data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E793B8-C784-8EB2-22D0-E6388870DC7F}"/>
              </a:ext>
            </a:extLst>
          </p:cNvPr>
          <p:cNvSpPr txBox="1"/>
          <p:nvPr/>
        </p:nvSpPr>
        <p:spPr>
          <a:xfrm>
            <a:off x="8344930" y="6187384"/>
            <a:ext cx="3347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 Task-specific labeled data</a:t>
            </a:r>
          </a:p>
          <a:p>
            <a:r>
              <a:rPr lang="en-US" dirty="0"/>
              <a:t>(tens to thousands)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CD311F-D671-12DB-AA82-60983725CCE9}"/>
              </a:ext>
            </a:extLst>
          </p:cNvPr>
          <p:cNvSpPr txBox="1"/>
          <p:nvPr/>
        </p:nvSpPr>
        <p:spPr>
          <a:xfrm>
            <a:off x="8457684" y="1014767"/>
            <a:ext cx="3387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Task-specific labeled data provided as in-context examples</a:t>
            </a:r>
          </a:p>
        </p:txBody>
      </p:sp>
    </p:spTree>
    <p:extLst>
      <p:ext uri="{BB962C8B-B14F-4D97-AF65-F5344CB8AC3E}">
        <p14:creationId xmlns:p14="http://schemas.microsoft.com/office/powerpoint/2010/main" val="2625096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51193-A2F4-9B69-B29B-DBFFA4C46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1FFEF-BC07-6945-8DF9-83389C94DF56}" type="datetime1">
              <a:rPr lang="en-CA" smtClean="0"/>
              <a:t>2024-12-15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E4B201-1C35-DCDC-F1CC-A6F98712F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20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7B5C93-3678-84A7-E474-98533F5B9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RAFT benchmark: Real-world Annotated Few-shot Tasks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983F92-4109-F5AF-4E12-9E2770161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43665"/>
            <a:ext cx="7961184" cy="560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89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39CC320-EB72-DA38-77C1-9BE0711C779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22820" y="1217613"/>
            <a:ext cx="8546360" cy="495935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5FFA1-63CF-196D-3DC6-C5018DB2F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1FFEF-BC07-6945-8DF9-83389C94DF56}" type="datetime1">
              <a:rPr lang="en-CA" smtClean="0"/>
              <a:t>2024-12-15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C43AD-AFC0-0D11-5A78-72AE96A92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21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07284E-8F90-4D6E-CF49-6525CBF3C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RAFT benchmark: Real-world Annotated Few-shot Tasks</a:t>
            </a:r>
          </a:p>
        </p:txBody>
      </p:sp>
    </p:spTree>
    <p:extLst>
      <p:ext uri="{BB962C8B-B14F-4D97-AF65-F5344CB8AC3E}">
        <p14:creationId xmlns:p14="http://schemas.microsoft.com/office/powerpoint/2010/main" val="4005913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B0D6E9D-537F-F2F7-D5C9-8E0C778BA55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9113" y="1569694"/>
            <a:ext cx="7772400" cy="419027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E023B-B2CE-C1A2-2E84-2052DE685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1FFEF-BC07-6945-8DF9-83389C94DF56}" type="datetime1">
              <a:rPr lang="en-CA" smtClean="0"/>
              <a:t>2024-12-15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189FBA-1963-F94B-AFB7-FF7CD212C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22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A7AB6A2-5C3C-CA75-AAF3-7FD52A193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RAFT 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B36BB7-9949-7279-F4D9-0DD4C95A3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3681350"/>
            <a:ext cx="2516579" cy="29215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F177E8-22E1-8EC8-1DDC-E034E13FAD9A}"/>
              </a:ext>
            </a:extLst>
          </p:cNvPr>
          <p:cNvSpPr txBox="1"/>
          <p:nvPr/>
        </p:nvSpPr>
        <p:spPr>
          <a:xfrm>
            <a:off x="6447139" y="255104"/>
            <a:ext cx="55870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 collect human baselines, we use the Surge crowdsourcing platform. We randomly select 100 data points from each test set and use a 2-step labeling process: qualification then annotation. The crowdsourced label is the plurality vote of 5 labelers.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7A499-9635-41AF-643E-BF03E3389C87}"/>
              </a:ext>
            </a:extLst>
          </p:cNvPr>
          <p:cNvSpPr txBox="1"/>
          <p:nvPr/>
        </p:nvSpPr>
        <p:spPr>
          <a:xfrm>
            <a:off x="1210962" y="5943600"/>
            <a:ext cx="2619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Metric: Macro-average F1</a:t>
            </a:r>
          </a:p>
        </p:txBody>
      </p:sp>
    </p:spTree>
    <p:extLst>
      <p:ext uri="{BB962C8B-B14F-4D97-AF65-F5344CB8AC3E}">
        <p14:creationId xmlns:p14="http://schemas.microsoft.com/office/powerpoint/2010/main" val="325751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9BC0521-E322-CF37-CA31-2B8EDD2982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6933" y="1983179"/>
            <a:ext cx="6494500" cy="345917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1EC92-149F-BCDB-98A2-F65C13E0D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1FFEF-BC07-6945-8DF9-83389C94DF56}" type="datetime1">
              <a:rPr lang="en-CA" smtClean="0"/>
              <a:t>2024-12-15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56CDE-A611-D99F-94A4-FC1914922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23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C8A60ED-C45F-FE52-18D6-EF35CFE8A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RAFT: Comparison to other PEFT methods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7D3CD-718C-B309-E9DF-63CF431C3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430" y="2030679"/>
            <a:ext cx="2980633" cy="3459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573633-D189-D3F7-5A97-3C5C95EFC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7062" y="2030678"/>
            <a:ext cx="2502091" cy="34591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8702C9-2D80-C3A1-AE98-B7BAFB2503FC}"/>
              </a:ext>
            </a:extLst>
          </p:cNvPr>
          <p:cNvSpPr/>
          <p:nvPr/>
        </p:nvSpPr>
        <p:spPr>
          <a:xfrm>
            <a:off x="11353800" y="5225143"/>
            <a:ext cx="545275" cy="21721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31E29F-8373-3112-C3AB-A8CCCF715C76}"/>
              </a:ext>
            </a:extLst>
          </p:cNvPr>
          <p:cNvSpPr/>
          <p:nvPr/>
        </p:nvSpPr>
        <p:spPr>
          <a:xfrm>
            <a:off x="10496801" y="4985660"/>
            <a:ext cx="545275" cy="21721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E525D2-D43B-7BCC-73CF-8A4BA2744802}"/>
              </a:ext>
            </a:extLst>
          </p:cNvPr>
          <p:cNvSpPr/>
          <p:nvPr/>
        </p:nvSpPr>
        <p:spPr>
          <a:xfrm>
            <a:off x="9651678" y="5185560"/>
            <a:ext cx="545275" cy="21721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70BC4D-4A6A-605D-9F6A-376B9D0FBCE1}"/>
              </a:ext>
            </a:extLst>
          </p:cNvPr>
          <p:cNvSpPr/>
          <p:nvPr/>
        </p:nvSpPr>
        <p:spPr>
          <a:xfrm>
            <a:off x="8925310" y="5183583"/>
            <a:ext cx="545275" cy="21721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EC7146-D3FA-B0EE-81EC-6A4EFF2F1BC9}"/>
              </a:ext>
            </a:extLst>
          </p:cNvPr>
          <p:cNvSpPr/>
          <p:nvPr/>
        </p:nvSpPr>
        <p:spPr>
          <a:xfrm>
            <a:off x="8187060" y="4991602"/>
            <a:ext cx="545275" cy="21721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E0046E-54BC-42C9-47B7-8C438F26947D}"/>
              </a:ext>
            </a:extLst>
          </p:cNvPr>
          <p:cNvSpPr/>
          <p:nvPr/>
        </p:nvSpPr>
        <p:spPr>
          <a:xfrm>
            <a:off x="7520063" y="5203377"/>
            <a:ext cx="545275" cy="21721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57588D-B781-4A0A-0EE7-C4C307E3E88C}"/>
              </a:ext>
            </a:extLst>
          </p:cNvPr>
          <p:cNvSpPr/>
          <p:nvPr/>
        </p:nvSpPr>
        <p:spPr>
          <a:xfrm>
            <a:off x="6817443" y="5201402"/>
            <a:ext cx="545275" cy="21721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A19D6B-14C6-D80E-2ADB-68BA9F00A5F4}"/>
              </a:ext>
            </a:extLst>
          </p:cNvPr>
          <p:cNvSpPr/>
          <p:nvPr/>
        </p:nvSpPr>
        <p:spPr>
          <a:xfrm>
            <a:off x="5889191" y="5199424"/>
            <a:ext cx="545275" cy="21721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C7F074-8A16-EF74-3AEE-EF60FCD9070C}"/>
              </a:ext>
            </a:extLst>
          </p:cNvPr>
          <p:cNvSpPr/>
          <p:nvPr/>
        </p:nvSpPr>
        <p:spPr>
          <a:xfrm>
            <a:off x="4889689" y="5197448"/>
            <a:ext cx="545275" cy="21721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49373F-604A-FE2C-C41D-B3B3CA662CC5}"/>
              </a:ext>
            </a:extLst>
          </p:cNvPr>
          <p:cNvSpPr/>
          <p:nvPr/>
        </p:nvSpPr>
        <p:spPr>
          <a:xfrm>
            <a:off x="4068314" y="5195471"/>
            <a:ext cx="545275" cy="21721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B7531F-7244-C0D3-09EC-AB9B3F66F35D}"/>
              </a:ext>
            </a:extLst>
          </p:cNvPr>
          <p:cNvSpPr/>
          <p:nvPr/>
        </p:nvSpPr>
        <p:spPr>
          <a:xfrm>
            <a:off x="3330062" y="4991614"/>
            <a:ext cx="545275" cy="21721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DCF856D-372F-7180-51AD-E53C4435E313}"/>
              </a:ext>
            </a:extLst>
          </p:cNvPr>
          <p:cNvCxnSpPr/>
          <p:nvPr/>
        </p:nvCxnSpPr>
        <p:spPr>
          <a:xfrm>
            <a:off x="531341" y="2607276"/>
            <a:ext cx="1145471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130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74E0B5-FF19-1B39-0A69-455870C166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218075"/>
            <a:ext cx="10515599" cy="495888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We introduced T-Few, a parameter-efficient few-shot learning recipe that attains </a:t>
            </a:r>
            <a:r>
              <a:rPr lang="en-US" sz="2400" b="1" dirty="0"/>
              <a:t>higher accuracy than few-shot ICL </a:t>
            </a:r>
            <a:r>
              <a:rPr lang="en-US" sz="2400" dirty="0"/>
              <a:t>at a lower computational cost and provide a new perspective on how best to </a:t>
            </a:r>
            <a:r>
              <a:rPr lang="en-US" sz="2400" b="1" dirty="0"/>
              <a:t>perform few-shot learning </a:t>
            </a:r>
            <a:r>
              <a:rPr lang="en-US" sz="2400" dirty="0"/>
              <a:t>with large language models</a:t>
            </a:r>
          </a:p>
          <a:p>
            <a:r>
              <a:rPr lang="en-US" sz="2400" dirty="0"/>
              <a:t>When applying T-Few to the RAFT benchmark, we </a:t>
            </a:r>
            <a:r>
              <a:rPr lang="en-US" sz="2400" b="1" dirty="0"/>
              <a:t>attained super-human performance </a:t>
            </a:r>
            <a:r>
              <a:rPr lang="en-US" sz="2400" dirty="0"/>
              <a:t>for the first time and outperformed prior submissions by a large margin. </a:t>
            </a:r>
          </a:p>
          <a:p>
            <a:r>
              <a:rPr lang="en-US" sz="2400" dirty="0"/>
              <a:t>T-Few </a:t>
            </a:r>
            <a:r>
              <a:rPr lang="en-US" sz="2400" b="1" dirty="0"/>
              <a:t>reduces inference cost with not-so-big one-time training cost</a:t>
            </a:r>
            <a:r>
              <a:rPr lang="en-US" sz="2400" dirty="0"/>
              <a:t>: uses over 1,000× fewer FLOPs during inference than few-shot ICL with GPT-3 and only requires 30 minutes to train on a single NVIDIA A100 GPU (equivalent to 20 GPT-3 inference calls)</a:t>
            </a:r>
          </a:p>
          <a:p>
            <a:r>
              <a:rPr lang="en-US" sz="2400" dirty="0"/>
              <a:t>Caveat: all of the experiments were on multiple choices, classification tasks, we are interested in applying T-Few to generative tasks like as summarization and question answering in future work.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86FFD-4D8A-EC21-04A9-D6F241484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1FFEF-BC07-6945-8DF9-83389C94DF56}" type="datetime1">
              <a:rPr lang="en-CA" smtClean="0"/>
              <a:t>2024-12-15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B501F0-B0DD-B5B6-9A0F-FF2494BC3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24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D556863-9691-BB85-0B72-542B26923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199706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42C7C-A042-97E0-9493-162A6B724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1FFEF-BC07-6945-8DF9-83389C94DF56}" type="datetime1">
              <a:rPr lang="en-CA" smtClean="0"/>
              <a:t>2024-12-15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D2027D-7C2F-DE69-F293-D19FAB5B0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25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3C4514B-ADCB-D543-0DED-E915C189D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2557" y="1273348"/>
            <a:ext cx="10515600" cy="902162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02C04-1255-A4D5-70E9-89C8468DE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43485"/>
            <a:ext cx="4968395" cy="16680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56CDF6-29B4-BD06-B65A-BE59E3FE3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133" y="3566575"/>
            <a:ext cx="3477569" cy="2794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88A310-37B4-EDC7-F5C9-40C5E045F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036" y="529449"/>
            <a:ext cx="3477570" cy="27948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678E7E-E5D3-D592-EA4E-6E3F0D5029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9061" y="534529"/>
            <a:ext cx="3358641" cy="27846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AE5EC2-4B67-B60E-1E7E-FABC584CF4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1036" y="3571656"/>
            <a:ext cx="3503953" cy="266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07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B3D56-C018-FC45-B249-5E5A5FB1A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Few-shot In-Context Learning (ICL)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D2AEC-805E-A3F7-03B3-AE00B160C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2024-12-15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30A470-C234-E169-D865-D06F2008A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 descr="In-Context Learning, In Context">
            <a:extLst>
              <a:ext uri="{FF2B5EF4-FFF2-40B4-BE49-F238E27FC236}">
                <a16:creationId xmlns:a16="http://schemas.microsoft.com/office/drawing/2014/main" id="{74877AD5-D908-43FC-FC4A-DE7C1E5521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4"/>
          <a:stretch/>
        </p:blipFill>
        <p:spPr bwMode="auto">
          <a:xfrm>
            <a:off x="838200" y="1182755"/>
            <a:ext cx="9677400" cy="491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753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BF81D-DBA8-C4AD-C277-5043545E1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Few-shot Fine-tuning (PEFT)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9F87B-3246-E6BD-2680-153E2D1C7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0" i="0" dirty="0">
                <a:solidFill>
                  <a:srgbClr val="222222"/>
                </a:solidFill>
                <a:effectLst/>
                <a:latin typeface="Helvetica" pitchFamily="2" charset="0"/>
              </a:rPr>
              <a:t>Fine-tuning is a process that involves adjusting a pretrained model's weights to better fit your specific data or task. This is different from in-context learning, as it actually trains a new model on your custom data.</a:t>
            </a: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A5A16-22BE-9F0B-CDD5-C9F263267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2024-12-15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924BC3-F588-AC48-E2CC-7A9FDF225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4</a:t>
            </a:fld>
            <a:endParaRPr lang="en-US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5437B6C8-3B8B-1145-90F3-1512C7AEC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809" y="2620307"/>
            <a:ext cx="8050381" cy="3646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73E26E-CCF9-3B11-DE76-F4764ABA037B}"/>
              </a:ext>
            </a:extLst>
          </p:cNvPr>
          <p:cNvSpPr txBox="1"/>
          <p:nvPr/>
        </p:nvSpPr>
        <p:spPr>
          <a:xfrm>
            <a:off x="4134678" y="6381474"/>
            <a:ext cx="5049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LoRA parameter-efficient fine-tuning (PEFT)</a:t>
            </a:r>
          </a:p>
        </p:txBody>
      </p:sp>
    </p:spTree>
    <p:extLst>
      <p:ext uri="{BB962C8B-B14F-4D97-AF65-F5344CB8AC3E}">
        <p14:creationId xmlns:p14="http://schemas.microsoft.com/office/powerpoint/2010/main" val="1737626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D8E37-9D25-2C92-AF49-225FD7EB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Comparison: ICL </a:t>
            </a:r>
            <a:r>
              <a:rPr lang="en-US" dirty="0" err="1"/>
              <a:t>v.s</a:t>
            </a:r>
            <a:r>
              <a:rPr lang="en-US" dirty="0"/>
              <a:t>. PEFT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79BEA-8564-EF82-C34B-3FA5D6BBA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2024-12-15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99D8CA-A5EC-5D1A-ED5B-006A63DF4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10536D-F02D-CB8F-77C9-9EF158BCFF7C}"/>
              </a:ext>
            </a:extLst>
          </p:cNvPr>
          <p:cNvSpPr txBox="1"/>
          <p:nvPr/>
        </p:nvSpPr>
        <p:spPr>
          <a:xfrm>
            <a:off x="513522" y="1274564"/>
            <a:ext cx="5582478" cy="4308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sz="3200" b="1" dirty="0"/>
              <a:t>ICL</a:t>
            </a:r>
            <a:endParaRPr lang="en-CA" b="1" dirty="0"/>
          </a:p>
          <a:p>
            <a:pPr marL="0" indent="0">
              <a:buNone/>
            </a:pPr>
            <a:r>
              <a:rPr lang="en-CA" b="1" dirty="0"/>
              <a:t>PROS: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ICL enables single models to perform many tasks without additional training</a:t>
            </a:r>
          </a:p>
          <a:p>
            <a:r>
              <a:rPr lang="en-CA" b="1" dirty="0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Processing the k in-context examples increases the inference cost by approximately k times compared to processing the unlabeled example alone.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ICL typically produces inferior performance compared to fine-tuning.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exact formatting of the prompt (including the wording and ordering of examples) can have significant and unpredictable impact on the model’s performance.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645431-714E-E498-4034-1B7788A68999}"/>
              </a:ext>
            </a:extLst>
          </p:cNvPr>
          <p:cNvSpPr txBox="1"/>
          <p:nvPr/>
        </p:nvSpPr>
        <p:spPr>
          <a:xfrm>
            <a:off x="6341164" y="1274564"/>
            <a:ext cx="5582478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sz="3200" b="1" dirty="0"/>
              <a:t>PEFT</a:t>
            </a:r>
            <a:endParaRPr lang="en-CA" b="1" dirty="0"/>
          </a:p>
          <a:p>
            <a:pPr marL="0" indent="0">
              <a:buNone/>
            </a:pPr>
            <a:r>
              <a:rPr lang="en-CA" b="1" dirty="0"/>
              <a:t>PROS: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No additional inference cost compared to processing the unlabeled example directly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Have significant better performance comparing to ICL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b="1" dirty="0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One-time fine-tuning cost to train the model</a:t>
            </a:r>
          </a:p>
        </p:txBody>
      </p:sp>
    </p:spTree>
    <p:extLst>
      <p:ext uri="{BB962C8B-B14F-4D97-AF65-F5344CB8AC3E}">
        <p14:creationId xmlns:p14="http://schemas.microsoft.com/office/powerpoint/2010/main" val="344922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E96689-4C65-B6F6-AF7A-3F204242DB1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404731" y="3725513"/>
                <a:ext cx="10356574" cy="4308406"/>
              </a:xfrm>
            </p:spPr>
            <p:txBody>
              <a:bodyPr>
                <a:normAutofit/>
              </a:bodyPr>
              <a:lstStyle/>
              <a:p>
                <a:r>
                  <a:rPr lang="en-CA" sz="2000" b="0" dirty="0"/>
                  <a:t>Published at NIPS 2022, ~760 citations so far.</a:t>
                </a:r>
              </a:p>
              <a:p>
                <a:r>
                  <a:rPr lang="en-CA" sz="2000" b="0" dirty="0"/>
                  <a:t>This paper introduces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  <m:t>𝐼𝐴</m:t>
                            </m:r>
                          </m:e>
                        </m:d>
                      </m:e>
                      <m:sup>
                        <m:r>
                          <a:rPr lang="en-CA" sz="20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000" dirty="0"/>
                  <a:t>: Infused Adapter by Inhibiting and Amplifying Inner Activations</a:t>
                </a:r>
              </a:p>
              <a:p>
                <a:r>
                  <a:rPr lang="en-US" sz="2000" dirty="0"/>
                  <a:t>Argues that PEFT is better than ICL in few-shot settings</a:t>
                </a:r>
              </a:p>
              <a:p>
                <a:r>
                  <a:rPr lang="en-US" sz="2000" dirty="0"/>
                  <a:t>Among the first to answer: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 algn="ctr">
                  <a:buNone/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whether PEFT methods work well when very little labeled data is available</a:t>
                </a:r>
                <a:endParaRPr lang="en-CA" sz="2400" b="1" dirty="0">
                  <a:solidFill>
                    <a:srgbClr val="0070C0"/>
                  </a:solidFill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E96689-4C65-B6F6-AF7A-3F204242DB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404731" y="3725513"/>
                <a:ext cx="10356574" cy="4308406"/>
              </a:xfrm>
              <a:blipFill>
                <a:blip r:embed="rId2"/>
                <a:stretch>
                  <a:fillRect l="-490" t="-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98C0C-D688-BD4D-2D43-2E6620DDD6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51F351B-3C41-6C46-A5F1-3CA0D762442A}" type="datetime1">
              <a:rPr lang="en-CA" smtClean="0"/>
              <a:pPr>
                <a:spcAft>
                  <a:spcPts val="600"/>
                </a:spcAft>
              </a:pPr>
              <a:t>2024-12-15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8D661-9F6D-EF32-0988-185AD0BD9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F24A5E-B0D2-394D-9970-9AE06BCB59C1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094BE4-C871-94BF-E2CE-73E932034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469" y="176281"/>
            <a:ext cx="7772400" cy="295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932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BD1D3-A0D9-25C3-E3B5-1728FA449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1FFEF-BC07-6945-8DF9-83389C94DF56}" type="datetime1">
              <a:rPr lang="en-CA" smtClean="0"/>
              <a:t>2024-12-15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136F5-FAD4-69E0-07B0-14A831511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7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471CC3B-D753-290D-5AA5-8FC9E0F55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AA114FA-354F-19DC-ED67-0DF82A0F62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0731" y="1828800"/>
            <a:ext cx="10523069" cy="4201431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ABB837D-4B49-4C02-30E1-5D31CB9312FE}"/>
              </a:ext>
            </a:extLst>
          </p:cNvPr>
          <p:cNvSpPr txBox="1"/>
          <p:nvPr/>
        </p:nvSpPr>
        <p:spPr>
          <a:xfrm>
            <a:off x="1062859" y="1202997"/>
            <a:ext cx="8785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(IA)3: “Infused Adapter by Inhibiting and Amplifying Inner Activations”</a:t>
            </a:r>
          </a:p>
        </p:txBody>
      </p:sp>
    </p:spTree>
    <p:extLst>
      <p:ext uri="{BB962C8B-B14F-4D97-AF65-F5344CB8AC3E}">
        <p14:creationId xmlns:p14="http://schemas.microsoft.com/office/powerpoint/2010/main" val="792420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58BF6D-32E8-C91C-8E0E-68C911406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1FFEF-BC07-6945-8DF9-83389C94DF56}" type="datetime1">
              <a:rPr lang="en-CA" smtClean="0"/>
              <a:t>2024-12-15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23A20B-1FFA-447F-603E-E4A9E33B5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93D03FD-4C32-11D2-45A2-DB28281B2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a pre-trained model: T0</a:t>
            </a:r>
          </a:p>
        </p:txBody>
      </p:sp>
      <p:pic>
        <p:nvPicPr>
          <p:cNvPr id="2050" name="Picture 2" descr="The Tale of T0">
            <a:extLst>
              <a:ext uri="{FF2B5EF4-FFF2-40B4-BE49-F238E27FC236}">
                <a16:creationId xmlns:a16="http://schemas.microsoft.com/office/drawing/2014/main" id="{0058580B-027E-9395-3CDD-C5FDA8ECCDC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844" y="1316007"/>
            <a:ext cx="8136835" cy="476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817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25CDC-37F1-0BEF-AF96-33CF04A49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E1CF8-1974-3DC8-4B26-7CA111FDDD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47894"/>
            <a:ext cx="9687339" cy="46992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 dirty="0"/>
              <a:t>T0 is based on T5, an encoder-decoder Transformer model that was pre-trained via a masked language modeling objective on a large corpus of unlabeled text data. </a:t>
            </a:r>
          </a:p>
          <a:p>
            <a:pPr lvl="1"/>
            <a:r>
              <a:rPr lang="en-US" dirty="0"/>
              <a:t>T0 was created by fine-tuning T5 on a multitask mixture of datasets in order to enable zero-shot generalization, i.e. the ability to perform tasks without any additional gradient-based training.</a:t>
            </a:r>
          </a:p>
          <a:p>
            <a:pPr lvl="1"/>
            <a:r>
              <a:rPr lang="en-US" dirty="0"/>
              <a:t>T0 was released in 3B and 11B parameter variants, referred to as “T0-3B” and simply “T0” respectively</a:t>
            </a:r>
          </a:p>
          <a:p>
            <a:pPr lvl="1"/>
            <a:r>
              <a:rPr lang="en-CA" dirty="0"/>
              <a:t>T0 shows zero-shot task generalization on English natural language prompts, outperforming GPT-3 (175B) on many tasks, while being 16x smaller. 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A575B-C4C7-F873-E5ED-AB84957E61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51F351B-3C41-6C46-A5F1-3CA0D762442A}" type="datetime1">
              <a:rPr lang="en-CA" smtClean="0"/>
              <a:pPr>
                <a:spcAft>
                  <a:spcPts val="600"/>
                </a:spcAft>
              </a:pPr>
              <a:t>2024-12-15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C12C2-F6E5-E423-CC3B-3F7DFADC4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F24A5E-B0D2-394D-9970-9AE06BCB59C1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829F8-05D1-8D52-6F45-9B2BB4329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902162"/>
          </a:xfrm>
        </p:spPr>
        <p:txBody>
          <a:bodyPr anchor="ctr">
            <a:noAutofit/>
          </a:bodyPr>
          <a:lstStyle/>
          <a:p>
            <a:r>
              <a:rPr lang="en-US" dirty="0"/>
              <a:t>Choose a pre-trained model: T0</a:t>
            </a:r>
          </a:p>
        </p:txBody>
      </p:sp>
    </p:spTree>
    <p:extLst>
      <p:ext uri="{BB962C8B-B14F-4D97-AF65-F5344CB8AC3E}">
        <p14:creationId xmlns:p14="http://schemas.microsoft.com/office/powerpoint/2010/main" val="443814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{6A730BD4-D31C-A045-B5B6-AFCD066169F1}tf10001070</Template>
  <TotalTime>14550</TotalTime>
  <Words>1247</Words>
  <Application>Microsoft Macintosh PowerPoint</Application>
  <PresentationFormat>Widescreen</PresentationFormat>
  <Paragraphs>154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Graphik Meetup</vt:lpstr>
      <vt:lpstr>Matter-Bold</vt:lpstr>
      <vt:lpstr>Arial</vt:lpstr>
      <vt:lpstr>Calibri</vt:lpstr>
      <vt:lpstr>Calibri Light</vt:lpstr>
      <vt:lpstr>Cambria Math</vt:lpstr>
      <vt:lpstr>Helvetica</vt:lpstr>
      <vt:lpstr>Lato</vt:lpstr>
      <vt:lpstr>Office Theme</vt:lpstr>
      <vt:lpstr>LLM: Few-Shot Fine-Tuning V.S. In Context Learning</vt:lpstr>
      <vt:lpstr>LLM Training Paradigm</vt:lpstr>
      <vt:lpstr>Few-shot In-Context Learning (ICL)</vt:lpstr>
      <vt:lpstr>Few-shot Fine-tuning (PEFT) </vt:lpstr>
      <vt:lpstr>Comparison: ICL v.s. PEFT</vt:lpstr>
      <vt:lpstr>PowerPoint Presentation</vt:lpstr>
      <vt:lpstr>Overview</vt:lpstr>
      <vt:lpstr>Choose a pre-trained model: T0</vt:lpstr>
      <vt:lpstr>Choose a pre-trained model: T0</vt:lpstr>
      <vt:lpstr>Model loss: Unlikelihood loss</vt:lpstr>
      <vt:lpstr>Model loss: Length Normalization</vt:lpstr>
      <vt:lpstr>Model PEFT: Recaling vectors</vt:lpstr>
      <vt:lpstr>Comparisons with other PEFT methods</vt:lpstr>
      <vt:lpstr>Evaluation</vt:lpstr>
      <vt:lpstr>Evaluation Datasets</vt:lpstr>
      <vt:lpstr>Results</vt:lpstr>
      <vt:lpstr>T-Few shine in Inference Cost</vt:lpstr>
      <vt:lpstr>Training cost is not as big as you thought</vt:lpstr>
      <vt:lpstr>Ablation study on the effects of pre-training (PT) and losses</vt:lpstr>
      <vt:lpstr>RAFT benchmark: Real-world Annotated Few-shot Tasks</vt:lpstr>
      <vt:lpstr>RAFT benchmark: Real-world Annotated Few-shot Tasks</vt:lpstr>
      <vt:lpstr>RAFT results</vt:lpstr>
      <vt:lpstr>RAFT: Comparison to other PEFT methods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Wenhu Chen</dc:creator>
  <cp:lastModifiedBy>Microsoft Office User</cp:lastModifiedBy>
  <cp:revision>461</cp:revision>
  <cp:lastPrinted>2024-02-05T21:57:34Z</cp:lastPrinted>
  <dcterms:created xsi:type="dcterms:W3CDTF">2023-12-29T23:00:40Z</dcterms:created>
  <dcterms:modified xsi:type="dcterms:W3CDTF">2024-12-16T18:52:22Z</dcterms:modified>
</cp:coreProperties>
</file>